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5"/>
  </p:notesMasterIdLst>
  <p:sldIdLst>
    <p:sldId id="313" r:id="rId5"/>
    <p:sldId id="259" r:id="rId6"/>
    <p:sldId id="267" r:id="rId7"/>
    <p:sldId id="300" r:id="rId8"/>
    <p:sldId id="263" r:id="rId9"/>
    <p:sldId id="298" r:id="rId10"/>
    <p:sldId id="299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258" r:id="rId24"/>
  </p:sldIdLst>
  <p:sldSz cx="10693400" cy="7561263"/>
  <p:notesSz cx="6858000" cy="9144000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3AAA35"/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14" y="9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5B98FB-7197-4DB8-89F7-DA043B591675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5324803-88C7-4FEF-9F34-629619CF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9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Welcome page / First page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83E30B-704C-4FBA-B054-690CF227825E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6549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Category title slide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085E8-4890-4861-8A41-90F6BE59E5DD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333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Final slide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B61C1B-1B15-4CC6-8794-FC6494C89820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579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CFE7-F8BF-4D1F-ADBA-6DA49A835537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71289-28F9-4BC4-B989-4AC841559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505C-3A1E-40EA-9994-B45211A96052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E53EC-177A-477E-9148-F43C44E24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A2A9E-BC1F-4643-B0C1-7315168C22FE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EA95-B5F0-43B4-990C-0DA244B93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FE47-7DFD-4811-A9D4-9513ED02BF9E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4A79A-FCDE-48AA-94D8-B83465D02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01C5-1901-4BE5-A8BA-31C93F0E218F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D6B56-C7E5-428B-AF3A-104AC680D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0F420-4764-4ACC-91A4-44A7E770DB73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3F319-885B-46E8-A404-8C49E1A41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52D8-94AD-4F9C-847E-83E8405486B6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4527-8C79-464A-B47E-63BE159D8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6A30-B5CB-4648-A351-FE125F2536D5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B1527-468C-4FEB-B97D-21D0DB68F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1ED9-D318-478F-866C-A80051A06262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DC03-4E65-4A26-8163-3D12BF05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C450-20CB-44C0-BACE-9BD66294DDEF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7C149-885D-42FE-9120-93168D0C6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6287-315F-4127-891F-583669B390AE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539AA-EE2F-4A55-ABD3-DCA63DD40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2CAE-F5EC-4156-8F7A-F594E4957815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4013-71A6-4848-BCB5-2E40B6DF4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6F77-B045-4A02-B753-D18812AC99C1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C1B4-82F1-42F3-8C93-7D34FEBDF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91CB-2664-40B2-8EF2-3E0852C5C225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2EB4-40EF-4243-B31A-2B49279DB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43717-C2A4-4189-B981-B6C725D9795B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3C60-0112-4D60-B23B-31198399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2AF5F-E1D4-46C4-B5C1-504AD68CC7B8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10ED-FC30-48AE-BFA5-5BA60BA50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ADBD2-D933-43DE-AE71-E51614FEEF8E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C1BE4-85B6-4717-8E69-FFF7E1B14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D1116-BAA8-4C12-AF46-430AC66C3A50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991F-DAAF-468C-B466-A0F9C58C6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3BB1-4C23-4824-811B-91DA5B7508FC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5312E-40DB-47BB-A0EE-8DF48CC78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E0BD-C22C-4ECD-B319-D70A3B82646D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B90A-B512-41D8-8643-56AFD9864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BE9E9-8E8A-4918-9D35-9A0D960F20E8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3FC31-9542-4B77-889B-8F6F6D828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B32B-9E56-4CD5-BF49-0B4EB88B4559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3E7F-AAC4-4D7E-8E06-35FCDC7C1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25CA1-06EE-47E4-8C39-57C6FBB6E906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28C2D-BE59-436B-906C-39A970E39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8BCF2-EAC7-4E79-AC38-E7FC22C60848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56524-D212-403E-94B7-E33981274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488B-5C2C-4D02-9017-5C0AA6F60D6D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7B00-F2FF-46C3-881C-682A82AFF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6C0B-4EFA-4FD9-A448-E4F7A07DE9D3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79D1-20B3-4720-BD0F-3A49D0D74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38320-6E89-4C7E-A492-EECAC6341EF7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7226-CD91-4B87-9C24-DDDA80475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8327F-B879-41EF-BAA4-BF520F308BD7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BE4D8-DDCE-42C9-BC85-C5635D9FA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C5982-5053-4132-9BAB-1D903C0825B5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EF23-D14B-4825-8EAD-ABB7EC404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1F21-C8CE-45A0-9C1D-F1077373847B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D9879-1986-45A5-AFA4-48F12F4EB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2B3F-F0AE-47B0-8BD3-232C0A5D69FC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8A08-EA39-47DC-8C3B-6D8C2AE55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7E05C-58B4-434B-9E77-DB8866C0FCD7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B253-D0F4-4E7F-B5C0-63E26E1AB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99C5A-6477-4A60-A70E-4F9B0241672F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076-B5CE-4340-9B6F-EE7ADB6A9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63B4-5CFD-4C66-9A17-0CDD1215ABEF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2824-09F7-4C02-BAE7-FCFBFD5F5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9D220-F69F-4A6A-B493-CC592162B8FF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F5A5D-7FA5-4947-87D9-E0B973561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3071-BC14-4F8C-AE3B-7EB73DC5C66D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A962-0DD5-43AB-8080-173C542FB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4383-4DAE-496B-83C6-A2EF7A8C3B95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34F7-F066-45CD-BF27-B91D8CA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029F-467D-49C1-8EA7-70D4AB8A761D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B5E7-4388-45B9-8844-7B854E5E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3501B-3E6E-43A4-B4C2-E47AD5A7EDB0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112F-8340-4A20-809A-1545188C8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F5A6-0B1E-4746-82E6-87286FEAFEDC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AECE-1EE1-4D13-95DB-6B73D1815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07471-2B25-4010-8D42-632BF05968B2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FEE4-847A-4DAA-B46F-6624F6D58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A817-D7F9-4B09-8958-5225B0C5A5C3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EF9B-C925-4A00-81A4-7D5C24943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6032-C122-4FD2-A10F-C2EC6210802D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3370-FFB9-477B-A71C-0AC1A1515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01E0E-3BE5-423D-9FA2-845B57110797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EE11-D8F7-4ED0-BA2C-D06499461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E7DCDB-6D91-4E76-AA58-3B60048291D7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7EB6F2-BD5C-400B-9AE3-BEC066365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713364-0CD8-4EC8-9405-B5B8D8F4AECB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81C9F9-2CC0-4397-8E9E-1390559C2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82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as Medium IT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9707E3-61E0-4F72-9C31-26F352DA7010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31F6D2-674F-4F64-99EA-A3836E591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83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D8657-4E11-4F0D-BCCE-D3989CA14366}" type="datetimeFigureOut">
              <a:rPr lang="en-US"/>
              <a:pPr>
                <a:defRPr/>
              </a:pPr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37FD10-948A-4F9D-AEB0-B9607522E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Eras Medium ITC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png"/><Relationship Id="rId5" Type="http://schemas.openxmlformats.org/officeDocument/2006/relationships/hyperlink" Target="mailto:office@arbio.ro" TargetMode="External"/><Relationship Id="rId4" Type="http://schemas.openxmlformats.org/officeDocument/2006/relationships/hyperlink" Target="http://www.arbio.ro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853" y="5463262"/>
            <a:ext cx="7175168" cy="1403944"/>
          </a:xfrm>
        </p:spPr>
        <p:txBody>
          <a:bodyPr rtlCol="0">
            <a:normAutofit/>
          </a:bodyPr>
          <a:lstStyle/>
          <a:p>
            <a:pPr algn="l" defTabSz="104305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1400" b="1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o-RO" sz="1400" b="1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Camelia Șerban</a:t>
            </a:r>
            <a:endParaRPr lang="en-US" sz="1400" b="1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l" defTabSz="104305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12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23 Mai </a:t>
            </a:r>
            <a:r>
              <a:rPr lang="en-US" sz="12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201</a:t>
            </a:r>
            <a:r>
              <a:rPr lang="ro-RO" sz="12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</a:t>
            </a:r>
          </a:p>
          <a:p>
            <a:pPr algn="l" defTabSz="104305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1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Seminar </a:t>
            </a:r>
            <a:r>
              <a:rPr lang="ro-RO" sz="1800" b="1" i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 </a:t>
            </a:r>
            <a:r>
              <a:rPr lang="ro-RO" sz="1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Promovarea utilizării biomasei    solide pentru producerea de căldură</a:t>
            </a:r>
            <a:endParaRPr lang="ro-RO" sz="1800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l"/>
            <a:r>
              <a:rPr lang="ro-RO" sz="1200" dirty="0" smtClean="0">
                <a:solidFill>
                  <a:schemeClr val="tx1"/>
                </a:solidFill>
              </a:rPr>
              <a:t>Hotel CAPITAL PLAZA, București</a:t>
            </a:r>
          </a:p>
          <a:p>
            <a:pPr algn="l" defTabSz="104305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o-RO" sz="12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l" defTabSz="104305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042194" y="3132559"/>
            <a:ext cx="6277316" cy="121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o-RO" sz="5400" noProof="0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ARBIO </a:t>
            </a:r>
            <a:r>
              <a:rPr lang="ro-RO" sz="1100" noProof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ROMANIAN ASSOCIATION OF BIOMASS AND BIOGAS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38188" y="522095"/>
            <a:ext cx="9297222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Prezentare</a:t>
            </a:r>
            <a:r>
              <a:rPr lang="en-US" sz="28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comparativa</a:t>
            </a:r>
            <a:r>
              <a:rPr lang="en-US" sz="28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PNAER</a:t>
            </a:r>
            <a:endParaRPr lang="en-US" sz="2800" b="1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7" y="1908423"/>
            <a:ext cx="9361695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54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1098296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	      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Autoritati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Asociatii</a:t>
            </a:r>
            <a:r>
              <a:rPr lang="en-U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Relevante</a:t>
            </a:r>
            <a: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exista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asociatii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relevante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biomasa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paduri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sectorul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agricol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etc.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415925"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Asociatii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dedicate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biomasa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care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reprezinta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interesele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membrilor</a:t>
            </a: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72" y="3348583"/>
            <a:ext cx="907300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30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1098296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	      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Procedurile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avizare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autorizare</a:t>
            </a:r>
            <a: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Timpul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obtinere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avizelor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autorizatiilor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variaza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proiectului</a:t>
            </a: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415925">
              <a:buFont typeface="Wingdings" panose="05000000000000000000" pitchFamily="2" charset="2"/>
              <a:buChar char="ü"/>
            </a:pP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6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luni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Bulgaria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34 de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luni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Germania (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centrale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10-20MWth)</a:t>
            </a: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415925">
              <a:buFont typeface="Wingdings" panose="05000000000000000000" pitchFamily="2" charset="2"/>
              <a:buChar char="ü"/>
            </a:pP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1.5%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luni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Olanda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24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luni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Croatia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Prevederi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specifice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pv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limitele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emisiilor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noxe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cu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exceptia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PL,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RO, BG, UA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415925"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Limitele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emisiilor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sunt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o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provocare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proiectele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mici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26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4988" y="522095"/>
            <a:ext cx="9500422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Procedurile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en-US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avizare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autorizare</a:t>
            </a:r>
            <a:endParaRPr lang="en-US" sz="2800" b="1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8" y="1763713"/>
            <a:ext cx="9558026" cy="424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30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1098296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	      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Procedurile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certificare</a:t>
            </a:r>
            <a: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Aproape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proceduri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specifice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certificare</a:t>
            </a: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330200">
              <a:buFont typeface="Wingdings" panose="05000000000000000000" pitchFamily="2" charset="2"/>
              <a:buChar char="ü"/>
            </a:pP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Multe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urmeaza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standardul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EN 14961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biocombustibili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solizi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EN 17225</a:t>
            </a:r>
          </a:p>
          <a:p>
            <a:pPr indent="0">
              <a:buNone/>
            </a:pP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Aproape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 </a:t>
            </a:r>
            <a:r>
              <a:rPr lang="en-US" sz="1800" b="1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standarde</a:t>
            </a:r>
            <a:r>
              <a:rPr lang="en-US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specifice</a:t>
            </a:r>
            <a:r>
              <a:rPr lang="en-US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caldura</a:t>
            </a:r>
            <a:r>
              <a:rPr lang="en-US" sz="1800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din </a:t>
            </a:r>
            <a:r>
              <a:rPr lang="en-US" sz="1800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biomasa</a:t>
            </a: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indent="330200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echipamentele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trebuie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poarte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marca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CE (DE, AT)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Programe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training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instalatori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sunt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disponibile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AT, DE, PL, NL, SK, DK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676275" indent="-285750"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Programele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cresterea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eficientei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calitatii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sunt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disponibile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 AT, SK, FI</a:t>
            </a:r>
          </a:p>
        </p:txBody>
      </p:sp>
    </p:spTree>
    <p:extLst>
      <p:ext uri="{BB962C8B-B14F-4D97-AF65-F5344CB8AC3E}">
        <p14:creationId xmlns:p14="http://schemas.microsoft.com/office/powerpoint/2010/main" val="305380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4988" y="522095"/>
            <a:ext cx="9500422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Procedurile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en-US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avizare</a:t>
            </a:r>
            <a:r>
              <a:rPr lang="en-US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autorizare</a:t>
            </a:r>
            <a:endParaRPr lang="en-US" sz="2800" b="1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8" y="1778979"/>
            <a:ext cx="9616648" cy="459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72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1098296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	       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Scheme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politici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sprijin</a:t>
            </a:r>
            <a: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scheme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politici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sprijin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promovarea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</a:t>
            </a: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330200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Nu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au 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scheme de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sprijin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specifice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(RO, HR, PL)</a:t>
            </a: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0">
              <a:buNone/>
            </a:pP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uzuale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scheme de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sprijin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sunt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55600" indent="0">
              <a:buNone/>
            </a:pPr>
            <a:r>
              <a:rPr lang="en-US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ubventiile</a:t>
            </a: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55600" indent="0">
              <a:buNone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Creditele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conditii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avantajoase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55600" indent="0">
              <a:buNone/>
            </a:pPr>
            <a:r>
              <a:rPr lang="en-US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jutoarele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financiare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55600" indent="0">
              <a:buNone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Fondurile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europene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/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nationale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55600" indent="0">
              <a:buNone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Reducerile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taxe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55600" indent="0">
              <a:buNone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Tarifele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preferentiale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la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caldura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2453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4988" y="522095"/>
            <a:ext cx="9500422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Scheme/</a:t>
            </a:r>
            <a:r>
              <a:rPr lang="en-US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politici</a:t>
            </a:r>
            <a:r>
              <a:rPr lang="en-US" sz="28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sprijin</a:t>
            </a:r>
            <a:endParaRPr lang="en-US" sz="2800" b="1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88" y="1793221"/>
            <a:ext cx="9354059" cy="457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62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1098296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	         </a:t>
            </a:r>
            <a:r>
              <a:rPr lang="en-US" sz="3200" b="1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CONCLUZII </a:t>
            </a:r>
            <a:r>
              <a:rPr lang="ro-RO" sz="36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o-RO" sz="36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1" i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cele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avansate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sectorul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Bioenergiei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sunt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AT, DE, NL, SK</a:t>
            </a: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330200">
              <a:buFont typeface="Wingdings" panose="05000000000000000000" pitchFamily="2" charset="2"/>
              <a:buChar char="ü"/>
            </a:pP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putin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avansate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sunt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RO, HR, UA</a:t>
            </a:r>
          </a:p>
          <a:p>
            <a:pPr indent="0">
              <a:buNone/>
            </a:pP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avansate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reglementari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clare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instrumente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financiare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biomasa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330200">
              <a:buFont typeface="Wingdings" panose="05000000000000000000" pitchFamily="2" charset="2"/>
              <a:buChar char="ü"/>
            </a:pPr>
            <a:r>
              <a:rPr 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putin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avansate</a:t>
            </a:r>
            <a:r>
              <a:rPr lang="en-US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nu au scheme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specifice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sprijin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330200">
              <a:buFont typeface="Wingdings" panose="05000000000000000000" pitchFamily="2" charset="2"/>
              <a:buChar char="ü"/>
            </a:pP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Lipsa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prezenta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instrumentelor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financiare</a:t>
            </a:r>
            <a:r>
              <a:rPr lang="en-US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determina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mod direct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numarul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proiecte</a:t>
            </a: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330200">
              <a:buFont typeface="Wingdings" panose="05000000000000000000" pitchFamily="2" charset="2"/>
              <a:buChar char="ü"/>
            </a:pP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Legislatia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clara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coerenta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esentiala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dezvoltarea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sectorului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97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4988" y="522095"/>
            <a:ext cx="9500422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Concluzii</a:t>
            </a:r>
            <a:endParaRPr lang="en-US" sz="2800" b="1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80" y="1836415"/>
            <a:ext cx="942259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4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306140" y="2196455"/>
            <a:ext cx="9721080" cy="2916659"/>
          </a:xfrm>
        </p:spPr>
        <p:txBody>
          <a:bodyPr/>
          <a:lstStyle/>
          <a:p>
            <a:pPr algn="just" eaLnBrk="1" hangingPunct="1"/>
            <a:r>
              <a:rPr lang="ro-RO" sz="32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</a:t>
            </a:r>
            <a:br>
              <a:rPr lang="ro-RO" sz="32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o-RO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 proiect pentru promovarea absorbției de bioenergie solidă în</a:t>
            </a:r>
            <a:r>
              <a:rPr lang="en-US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br>
              <a:rPr lang="en-US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4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      </a:t>
            </a:r>
            <a:r>
              <a:rPr lang="ro-RO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segmentele de piață cele mai promițătoare din Europa </a:t>
            </a:r>
            <a:endParaRPr lang="en-US" sz="24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 bwMode="auto">
          <a:xfrm>
            <a:off x="1242244" y="3204567"/>
            <a:ext cx="72008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o-RO" sz="5400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Vă mulțumesc!</a:t>
            </a:r>
          </a:p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ro-RO" sz="5400" b="0" i="0" u="none" strike="noStrike" kern="1200" cap="none" spc="0" normalizeH="0" baseline="0" noProof="0" dirty="0">
              <a:ln>
                <a:noFill/>
              </a:ln>
              <a:solidFill>
                <a:srgbClr val="006633"/>
              </a:soli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o-RO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Asociația Română de Biomasă și Biogaz, ARBIO</a:t>
            </a:r>
            <a:endParaRPr lang="en-US" sz="20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b="1" smtClean="0">
                <a:latin typeface="Segoe UI" pitchFamily="34" charset="0"/>
                <a:ea typeface="Segoe UI" pitchFamily="34" charset="0"/>
                <a:cs typeface="Segoe UI" pitchFamily="34" charset="0"/>
                <a:hlinkClick r:id="rId4"/>
              </a:rPr>
              <a:t>www.arbio.ro</a:t>
            </a:r>
            <a:r>
              <a:rPr lang="en-US" sz="2000" b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ro-RO" sz="20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o-RO" sz="2000" b="1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5"/>
              </a:rPr>
              <a:t>office@arbio.ro</a:t>
            </a:r>
            <a:endParaRPr lang="ro-RO" sz="2000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o-RO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+40 213 086 271</a:t>
            </a:r>
          </a:p>
          <a:p>
            <a:pPr lvl="0" defTabSz="1043056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6633"/>
              </a:soli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6740" y="540271"/>
            <a:ext cx="440055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8365" y="1116335"/>
            <a:ext cx="9783431" cy="504056"/>
          </a:xfrm>
        </p:spPr>
        <p:txBody>
          <a:bodyPr/>
          <a:lstStyle/>
          <a:p>
            <a:pPr algn="l"/>
            <a:r>
              <a:rPr lang="en-GB" sz="2400" b="1" dirty="0" smtClean="0">
                <a:solidFill>
                  <a:srgbClr val="00B050"/>
                </a:solidFill>
              </a:rPr>
              <a:t/>
            </a:r>
            <a:br>
              <a:rPr lang="en-GB" sz="2400" b="1" dirty="0" smtClean="0">
                <a:solidFill>
                  <a:srgbClr val="00B050"/>
                </a:solidFill>
              </a:rPr>
            </a:br>
            <a:r>
              <a:rPr lang="en-GB" sz="2800" b="1" dirty="0" smtClean="0">
                <a:solidFill>
                  <a:srgbClr val="00B050"/>
                </a:solidFill>
              </a:rPr>
              <a:t>Bioenergy </a:t>
            </a:r>
            <a:r>
              <a:rPr lang="en-GB" sz="2800" b="1" dirty="0">
                <a:solidFill>
                  <a:srgbClr val="00B050"/>
                </a:solidFill>
              </a:rPr>
              <a:t>for Business </a:t>
            </a:r>
            <a:r>
              <a:rPr lang="en-US" sz="2800" b="1" dirty="0"/>
              <a:t>- </a:t>
            </a:r>
            <a:r>
              <a:rPr lang="ro-RO" sz="2800" b="1" dirty="0"/>
              <a:t>13 asociații</a:t>
            </a:r>
            <a:r>
              <a:rPr lang="en-US" sz="2800" b="1" dirty="0"/>
              <a:t>,</a:t>
            </a:r>
            <a:r>
              <a:rPr lang="ro-RO" sz="2800" b="1" dirty="0"/>
              <a:t> </a:t>
            </a:r>
            <a:r>
              <a:rPr lang="ro-RO" sz="2800" b="1" dirty="0">
                <a:solidFill>
                  <a:srgbClr val="00B050"/>
                </a:solidFill>
              </a:rPr>
              <a:t>12 țări</a:t>
            </a:r>
            <a:r>
              <a:rPr lang="ro-RO" sz="2800" b="1" dirty="0"/>
              <a:t/>
            </a:r>
            <a:br>
              <a:rPr lang="ro-RO" sz="2800" b="1" dirty="0"/>
            </a:b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7154" y="3132559"/>
            <a:ext cx="5351729" cy="3108543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Austria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Germania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Bulgaria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Croația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Finlanda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Grecia</a:t>
            </a:r>
          </a:p>
          <a:p>
            <a:pPr lvl="0" algn="just"/>
            <a:endParaRPr lang="ro-RO" sz="2800" dirty="0" smtClean="0">
              <a:latin typeface="+mj-lt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Olanda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Polonia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România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Slovacia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Ucraina</a:t>
            </a:r>
            <a:endParaRPr lang="ro-RO" sz="2800" dirty="0" smtClean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ro-RO" sz="2800" dirty="0" smtClean="0">
                <a:latin typeface="+mj-lt"/>
              </a:rPr>
              <a:t>Danemarca</a:t>
            </a:r>
            <a:endParaRPr lang="ro-RO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96" y="2772519"/>
            <a:ext cx="366898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08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dirty="0" err="1" smtClean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Cadrul</a:t>
            </a:r>
            <a:r>
              <a:rPr lang="en-US" sz="2800" dirty="0" smtClean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 de </a:t>
            </a:r>
            <a:r>
              <a:rPr lang="en-US" sz="2800" dirty="0" err="1" smtClean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reglementare</a:t>
            </a: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Raport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cu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privire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cadrul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reglementare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RES: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Legislatia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primara</a:t>
            </a:r>
            <a:endParaRPr lang="en-US" sz="24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3302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Legislatia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secundara</a:t>
            </a:r>
            <a:endParaRPr lang="en-US" sz="24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Asociatiile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relevante</a:t>
            </a:r>
            <a:endParaRPr lang="en-US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-34925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Autoritatile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relevante</a:t>
            </a:r>
            <a:endParaRPr lang="en-US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Planul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National de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Actiune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indent="-34925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Procedura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autorizare</a:t>
            </a:r>
            <a:endParaRPr lang="en-US" sz="24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Scheme de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sprijin</a:t>
            </a:r>
            <a:endParaRPr lang="en-US" sz="24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-34925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Procedura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certificare</a:t>
            </a:r>
            <a:endParaRPr lang="en-US" sz="24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Studiu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comparativ</a:t>
            </a:r>
            <a:r>
              <a:rPr lang="en-US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proiectului</a:t>
            </a:r>
            <a:endParaRPr lang="ro-RO" sz="24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ro-RO" sz="2800" dirty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Prezentare generală</a:t>
            </a: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ro-RO" sz="2400" b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adrul</a:t>
            </a:r>
            <a:r>
              <a:rPr lang="ro-RO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reglementare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ROMANIA</a:t>
            </a:r>
            <a:endParaRPr lang="ro-RO" sz="2400" b="1" dirty="0" smtClean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cadru legislativ incoerent </a:t>
            </a: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influențează în mod direct </a:t>
            </a:r>
            <a:r>
              <a:rPr lang="ro-RO" sz="1800" dirty="0">
                <a:latin typeface="Segoe UI" panose="020B0502040204020203" pitchFamily="34" charset="0"/>
                <a:cs typeface="Segoe UI" panose="020B0502040204020203" pitchFamily="34" charset="0"/>
              </a:rPr>
              <a:t>numărul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mic de proiecte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ineficiența instrumentelor financiare </a:t>
            </a: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legătură </a:t>
            </a:r>
            <a:r>
              <a:rPr lang="ro-RO" sz="1800" dirty="0">
                <a:latin typeface="Segoe UI" panose="020B0502040204020203" pitchFamily="34" charset="0"/>
                <a:cs typeface="Segoe UI" panose="020B0502040204020203" pitchFamily="34" charset="0"/>
              </a:rPr>
              <a:t>puternică între pentru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susținerea și promovarea biomasei 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și numărul de proiecte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schemele </a:t>
            </a:r>
            <a:r>
              <a:rPr lang="ro-RO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subvenții pentru </a:t>
            </a:r>
            <a:r>
              <a:rPr lang="ro-RO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investiții</a:t>
            </a: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cele </a:t>
            </a:r>
            <a:r>
              <a:rPr lang="ro-RO" sz="1800" dirty="0">
                <a:latin typeface="Segoe UI" panose="020B0502040204020203" pitchFamily="34" charset="0"/>
                <a:cs typeface="Segoe UI" panose="020B0502040204020203" pitchFamily="34" charset="0"/>
              </a:rPr>
              <a:t>mai eficiente instrumente pentru dezvoltarea pieței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biomasei</a:t>
            </a:r>
            <a:endParaRPr lang="ro-RO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3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4988" y="303214"/>
            <a:ext cx="9623425" cy="832287"/>
          </a:xfrm>
        </p:spPr>
        <p:txBody>
          <a:bodyPr/>
          <a:lstStyle/>
          <a:p>
            <a:pPr algn="l"/>
            <a:r>
              <a:rPr lang="ro-RO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ro-RO" sz="2600" b="1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Cadrul de reglementare</a:t>
            </a:r>
            <a:r>
              <a:rPr lang="en-US" sz="2600" b="1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in Romania</a:t>
            </a:r>
            <a:endParaRPr lang="en-US" sz="2600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4987" y="1158605"/>
            <a:ext cx="9623425" cy="5790378"/>
          </a:xfrm>
        </p:spPr>
        <p:txBody>
          <a:bodyPr/>
          <a:lstStyle/>
          <a:p>
            <a:pPr marL="0" indent="0">
              <a:buNone/>
            </a:pPr>
            <a:r>
              <a:rPr lang="ro-RO" sz="2400" b="1" i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ro-RO" sz="2400" b="1" i="1" dirty="0" smtClean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Elemente cheie pentru dezvoltarea pieței biomasei</a:t>
            </a:r>
          </a:p>
          <a:p>
            <a:pPr marL="0" indent="0">
              <a:buNone/>
            </a:pPr>
            <a:endParaRPr lang="ro-RO" sz="2400" b="1" i="1" dirty="0" smtClean="0">
              <a:solidFill>
                <a:srgbClr val="006633"/>
              </a:solidFill>
              <a:latin typeface="Segoe UI" pitchFamily="34" charset="0"/>
              <a:cs typeface="Segoe U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400" b="1" dirty="0">
                <a:latin typeface="Segoe UI" pitchFamily="34" charset="0"/>
                <a:cs typeface="Segoe UI" pitchFamily="34" charset="0"/>
              </a:rPr>
              <a:t>Necesitatea unei </a:t>
            </a:r>
            <a:r>
              <a:rPr lang="ro-RO" sz="2400" b="1" dirty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legislații </a:t>
            </a:r>
            <a:r>
              <a:rPr lang="ro-RO" sz="2400" b="1" dirty="0" smtClean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specifice</a:t>
            </a:r>
          </a:p>
          <a:p>
            <a:pPr marL="355600" indent="0">
              <a:buNone/>
            </a:pPr>
            <a:r>
              <a:rPr lang="ro-RO" sz="2400" dirty="0" smtClean="0">
                <a:latin typeface="Segoe UI" pitchFamily="34" charset="0"/>
                <a:cs typeface="Segoe UI" pitchFamily="34" charset="0"/>
              </a:rPr>
              <a:t>în România nu exista încă o legislație </a:t>
            </a:r>
            <a:r>
              <a:rPr lang="ro-RO" sz="2400" dirty="0">
                <a:latin typeface="Segoe UI" pitchFamily="34" charset="0"/>
                <a:cs typeface="Segoe UI" pitchFamily="34" charset="0"/>
              </a:rPr>
              <a:t>specifică </a:t>
            </a:r>
            <a:r>
              <a:rPr lang="ro-RO" sz="2400" dirty="0" smtClean="0">
                <a:latin typeface="Segoe UI" pitchFamily="34" charset="0"/>
                <a:cs typeface="Segoe UI" pitchFamily="34" charset="0"/>
              </a:rPr>
              <a:t>pentru producția de energie termica din biomasă</a:t>
            </a:r>
            <a:endParaRPr lang="ro-RO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o-RO" sz="2400" b="1" dirty="0">
              <a:solidFill>
                <a:srgbClr val="006633"/>
              </a:solidFill>
              <a:latin typeface="Segoe UI" pitchFamily="34" charset="0"/>
              <a:cs typeface="Segoe U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400" b="1" dirty="0" smtClean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Legislația clară și tangibilă, </a:t>
            </a:r>
            <a:r>
              <a:rPr lang="ro-RO" sz="2400" b="1" dirty="0" smtClean="0">
                <a:latin typeface="Segoe UI" pitchFamily="34" charset="0"/>
                <a:cs typeface="Segoe UI" pitchFamily="34" charset="0"/>
              </a:rPr>
              <a:t>parametru esențial pentru dezvoltarea pieței</a:t>
            </a:r>
            <a:r>
              <a:rPr lang="ro-RO" sz="2400" b="1" dirty="0">
                <a:latin typeface="Segoe UI" pitchFamily="34" charset="0"/>
                <a:cs typeface="Segoe UI" pitchFamily="34" charset="0"/>
              </a:rPr>
              <a:t> </a:t>
            </a:r>
            <a:r>
              <a:rPr lang="ro-RO" sz="2400" b="1" dirty="0" smtClean="0">
                <a:latin typeface="Segoe UI" pitchFamily="34" charset="0"/>
                <a:cs typeface="Segoe UI" pitchFamily="34" charset="0"/>
              </a:rPr>
              <a:t>biomasei</a:t>
            </a:r>
          </a:p>
          <a:p>
            <a:pPr>
              <a:buFont typeface="Wingdings" panose="05000000000000000000" pitchFamily="2" charset="2"/>
              <a:buChar char="§"/>
            </a:pPr>
            <a:endParaRPr lang="ro-RO" sz="2400" b="1" dirty="0">
              <a:solidFill>
                <a:srgbClr val="006633"/>
              </a:solidFill>
              <a:latin typeface="Segoe UI" pitchFamily="34" charset="0"/>
              <a:cs typeface="Segoe U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o-RO" sz="2400" b="1" dirty="0" smtClean="0">
                <a:solidFill>
                  <a:srgbClr val="006633"/>
                </a:solidFill>
                <a:latin typeface="Segoe UI" pitchFamily="34" charset="0"/>
                <a:cs typeface="Segoe UI" pitchFamily="34" charset="0"/>
              </a:rPr>
              <a:t>Statul </a:t>
            </a:r>
            <a:r>
              <a:rPr lang="ro-RO" sz="2400" b="1" dirty="0" smtClean="0">
                <a:latin typeface="Segoe UI" pitchFamily="34" charset="0"/>
                <a:cs typeface="Segoe UI" pitchFamily="34" charset="0"/>
              </a:rPr>
              <a:t>are un rol esențial in clarificarea strategiei energetice naționale si in adoptarea unui cadru legislativ coerent si solid</a:t>
            </a:r>
          </a:p>
          <a:p>
            <a:pPr>
              <a:buFont typeface="Wingdings" panose="05000000000000000000" pitchFamily="2" charset="2"/>
              <a:buChar char="§"/>
            </a:pPr>
            <a:endParaRPr lang="ro-RO" sz="2400" b="1" dirty="0">
              <a:solidFill>
                <a:srgbClr val="006633"/>
              </a:solidFill>
              <a:latin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+mj-lt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+mj-lt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4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1098296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	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ro-RO" sz="2400" b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adrul</a:t>
            </a:r>
            <a:r>
              <a:rPr lang="ro-RO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reglementare</a:t>
            </a:r>
            <a:r>
              <a:rPr lang="en-U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TARILE PROIECTULUI</a:t>
            </a:r>
            <a: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Directiva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Europeana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privind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RES </a:t>
            </a:r>
            <a:r>
              <a:rPr lang="ro-RO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</a:t>
            </a:r>
            <a:r>
              <a:rPr lang="ro-RO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mplementata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proiectului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       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prin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unul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doua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acte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normative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       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au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intampinat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probleme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Polonia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Danemarca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        in Romania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lipsesc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elemente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Certificatele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origine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o-RO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Prevederi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privind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productia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caldura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din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bioenergie</a:t>
            </a:r>
            <a:r>
              <a:rPr lang="ro-RO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prevederi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indirecte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 in 6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AT, DE, HR, NL, SK, UA</a:t>
            </a:r>
          </a:p>
          <a:p>
            <a:pPr marL="0" indent="0">
              <a:buNone/>
            </a:pP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  UA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HR: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strategie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promovare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energiei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din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biomasa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prevederi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legislatia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privind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cladirile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AT, GR, HR, NL, DE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SK</a:t>
            </a:r>
            <a:endParaRPr lang="ro-RO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Conectarea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reteaua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distributie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energiei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termice</a:t>
            </a: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     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putin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BG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DK</a:t>
            </a: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	       nu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exista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obligatia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operatorilor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a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prelua</a:t>
            </a:r>
            <a:endParaRPr lang="en-US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conectare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conditionata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o-RO" sz="12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3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38188" y="522095"/>
            <a:ext cx="9297222" cy="957137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4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Prezentare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comparativa</a:t>
            </a:r>
            <a:r>
              <a:rPr lang="en-US" sz="2400" b="1" dirty="0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>reglementare</a:t>
            </a:r>
            <a:endParaRPr lang="en-US" sz="2400" b="1" dirty="0" smtClean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361" y="1836415"/>
            <a:ext cx="9632041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4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11986" y="522095"/>
            <a:ext cx="9623424" cy="1098296"/>
          </a:xfrm>
        </p:spPr>
        <p:txBody>
          <a:bodyPr/>
          <a:lstStyle/>
          <a:p>
            <a:pPr algn="l"/>
            <a:r>
              <a:rPr lang="ro-RO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Bioenergy4Business.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800" b="1" dirty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b="1" dirty="0" smtClean="0">
                <a:solidFill>
                  <a:srgbClr val="00663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	       </a:t>
            </a:r>
            <a:r>
              <a:rPr lang="en-US" sz="24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PNAER </a:t>
            </a:r>
            <a:r>
              <a:rPr lang="en-US" sz="2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TARILE PROIECTULUI</a:t>
            </a:r>
            <a: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o-RO" sz="28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800" b="1" dirty="0" smtClean="0">
              <a:solidFill>
                <a:srgbClr val="006633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11986" y="1476375"/>
            <a:ext cx="9623425" cy="5904656"/>
          </a:xfrm>
        </p:spPr>
        <p:txBody>
          <a:bodyPr/>
          <a:lstStyle/>
          <a:p>
            <a:pPr marL="0" indent="0">
              <a:buNone/>
            </a:pPr>
            <a:endParaRPr lang="ro-RO" sz="800" b="1" i="1" dirty="0" smtClean="0">
              <a:solidFill>
                <a:srgbClr val="0066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Adoptate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UE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2010 </a:t>
            </a:r>
            <a:r>
              <a:rPr lang="ro-RO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415925">
              <a:buFont typeface="Wingdings" panose="05000000000000000000" pitchFamily="2" charset="2"/>
              <a:buChar char="ü"/>
            </a:pP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Raportare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catre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CE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privind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progresul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implementarii</a:t>
            </a:r>
            <a:endParaRPr lang="en-US" sz="18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Target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privind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RES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14% 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multe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38% 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Finlanda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415925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Target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producerea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caldura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intre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8.7%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Olanda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 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47.5%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Finlanda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Sectorul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DH: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tinte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intre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2%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20%, 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exceptia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Greciei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Poloniei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care nu au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deloc</a:t>
            </a: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415925">
              <a:buFont typeface="Wingdings" panose="05000000000000000000" pitchFamily="2" charset="2"/>
              <a:buChar char="ü"/>
            </a:pP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Tintele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RES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au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fost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atinse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de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RO, AT, SK, DK </a:t>
            </a:r>
            <a:r>
              <a:rPr lang="en-US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si</a:t>
            </a:r>
            <a:r>
              <a:rPr lang="en-US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FI </a:t>
            </a:r>
            <a:r>
              <a:rPr lang="en-US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(2011, 2012)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b="1" dirty="0" smtClean="0">
              <a:solidFill>
                <a:srgbClr val="00B05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Toate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tarile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au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raportat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atingerea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cotelor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pentru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biomasa</a:t>
            </a:r>
            <a:r>
              <a:rPr lang="en-US" sz="1800" b="1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exceptia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800" dirty="0" err="1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Danemarcei</a:t>
            </a:r>
            <a:r>
              <a:rPr lang="en-US" sz="1800" dirty="0" smtClean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(2011, 2012)</a:t>
            </a:r>
          </a:p>
        </p:txBody>
      </p:sp>
    </p:spTree>
    <p:extLst>
      <p:ext uri="{BB962C8B-B14F-4D97-AF65-F5344CB8AC3E}">
        <p14:creationId xmlns:p14="http://schemas.microsoft.com/office/powerpoint/2010/main" val="5082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gistEC Fonts">
      <a:majorFont>
        <a:latin typeface="Eras Medium ITC"/>
        <a:ea typeface=""/>
        <a:cs typeface=""/>
      </a:majorFont>
      <a:minorFont>
        <a:latin typeface="Eras Medium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gistEC Fonts">
      <a:majorFont>
        <a:latin typeface="Eras Medium ITC"/>
        <a:ea typeface=""/>
        <a:cs typeface=""/>
      </a:majorFont>
      <a:minorFont>
        <a:latin typeface="Eras Medium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gistEC Fonts">
      <a:majorFont>
        <a:latin typeface="Eras Medium ITC"/>
        <a:ea typeface=""/>
        <a:cs typeface=""/>
      </a:majorFont>
      <a:minorFont>
        <a:latin typeface="Eras Medium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gistEC Fonts">
      <a:majorFont>
        <a:latin typeface="Eras Medium ITC"/>
        <a:ea typeface=""/>
        <a:cs typeface=""/>
      </a:majorFont>
      <a:minorFont>
        <a:latin typeface="Eras Medium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569</Words>
  <Application>Microsoft Office PowerPoint</Application>
  <PresentationFormat>Particularizare</PresentationFormat>
  <Paragraphs>188</Paragraphs>
  <Slides>20</Slides>
  <Notes>3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4</vt:i4>
      </vt:variant>
      <vt:variant>
        <vt:lpstr>Titluri diapozitive</vt:lpstr>
      </vt:variant>
      <vt:variant>
        <vt:i4>20</vt:i4>
      </vt:variant>
    </vt:vector>
  </HeadingPairs>
  <TitlesOfParts>
    <vt:vector size="29" baseType="lpstr">
      <vt:lpstr>Arial</vt:lpstr>
      <vt:lpstr>Calibri</vt:lpstr>
      <vt:lpstr>Eras Medium ITC</vt:lpstr>
      <vt:lpstr>Segoe UI</vt:lpstr>
      <vt:lpstr>Wingdings</vt:lpstr>
      <vt:lpstr>Office Theme</vt:lpstr>
      <vt:lpstr>2_Custom Design</vt:lpstr>
      <vt:lpstr>1_Custom Design</vt:lpstr>
      <vt:lpstr>Custom Design</vt:lpstr>
      <vt:lpstr>Prezentare PowerPoint</vt:lpstr>
      <vt:lpstr>Bioenergy4Business  Un proiect pentru promovarea absorbției de bioenergie solidă în             segmentele de piață cele mai promițătoare din Europa </vt:lpstr>
      <vt:lpstr> Bioenergy for Business - 13 asociații, 12 țări </vt:lpstr>
      <vt:lpstr>Bioenergy4Business. Cadrul de reglementare</vt:lpstr>
      <vt:lpstr>Bioenergy4Business. Prezentare generală</vt:lpstr>
      <vt:lpstr>Bioenergy4Business. Cadrul de reglementare in Romania</vt:lpstr>
      <vt:lpstr>Bioenergy4Business.                   Cadrul de reglementare in TARILE PROIECTULUI </vt:lpstr>
      <vt:lpstr>Bioenergy4Business. Prezentare comparativa reglementare</vt:lpstr>
      <vt:lpstr>Bioenergy4Business.                          PNAER in TARILE PROIECTULUI </vt:lpstr>
      <vt:lpstr>Bioenergy4Business. Prezentare comparativa PNAER</vt:lpstr>
      <vt:lpstr>Bioenergy4Business.                          Autoritati si Asociatii Relevante </vt:lpstr>
      <vt:lpstr>Bioenergy4Business.                          Procedurile de avizare si autorizare </vt:lpstr>
      <vt:lpstr>Bioenergy4Business. Procedurile de avizare/autorizare</vt:lpstr>
      <vt:lpstr>Bioenergy4Business.                          Procedurile de certificare </vt:lpstr>
      <vt:lpstr>Bioenergy4Business. Procedurile de avizare/autorizare</vt:lpstr>
      <vt:lpstr>Bioenergy4Business.                          Scheme si politici de sprijin </vt:lpstr>
      <vt:lpstr>Bioenergy4Business. Scheme/politici de sprijin</vt:lpstr>
      <vt:lpstr>Bioenergy4Business.                            CONCLUZII  </vt:lpstr>
      <vt:lpstr>Bioenergy4Business. Concluzii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Windows User</dc:creator>
  <cp:lastModifiedBy>Camelia Serban</cp:lastModifiedBy>
  <cp:revision>123</cp:revision>
  <dcterms:created xsi:type="dcterms:W3CDTF">2013-03-14T12:11:00Z</dcterms:created>
  <dcterms:modified xsi:type="dcterms:W3CDTF">2016-05-27T08:50:08Z</dcterms:modified>
</cp:coreProperties>
</file>